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6" r:id="rId4"/>
    <p:sldId id="284" r:id="rId5"/>
    <p:sldId id="269" r:id="rId6"/>
    <p:sldId id="287" r:id="rId7"/>
    <p:sldId id="270" r:id="rId8"/>
    <p:sldId id="260" r:id="rId9"/>
    <p:sldId id="258" r:id="rId10"/>
    <p:sldId id="288" r:id="rId11"/>
    <p:sldId id="289" r:id="rId12"/>
    <p:sldId id="293" r:id="rId13"/>
    <p:sldId id="286" r:id="rId14"/>
    <p:sldId id="285" r:id="rId15"/>
    <p:sldId id="292" r:id="rId16"/>
    <p:sldId id="294" r:id="rId17"/>
    <p:sldId id="295" r:id="rId18"/>
    <p:sldId id="290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4399861" y="5142948"/>
            <a:ext cx="33922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err="1">
                <a:latin typeface="+mj-lt"/>
              </a:rPr>
              <a:t>Tripick</a:t>
            </a:r>
            <a:endParaRPr lang="ko-KR" altLang="en-US" sz="6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EB0CE6-541B-900D-3EAA-DB60E4BB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0"/>
            <a:ext cx="12250059" cy="6857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C98D6A-35BE-2855-38C2-B5CC58CE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0352"/>
            <a:ext cx="12192000" cy="54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256619-8829-ED24-0A24-D2666535A57D}"/>
              </a:ext>
            </a:extLst>
          </p:cNvPr>
          <p:cNvSpPr/>
          <p:nvPr/>
        </p:nvSpPr>
        <p:spPr>
          <a:xfrm>
            <a:off x="345171" y="1663500"/>
            <a:ext cx="1840912" cy="890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열차 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18C9F1-D5BF-C9DC-10C7-4042D23B8902}"/>
              </a:ext>
            </a:extLst>
          </p:cNvPr>
          <p:cNvSpPr/>
          <p:nvPr/>
        </p:nvSpPr>
        <p:spPr>
          <a:xfrm>
            <a:off x="1928718" y="4049655"/>
            <a:ext cx="1840912" cy="890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TAGO API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AFC155-3AD1-DA0F-2558-47100F34EC47}"/>
              </a:ext>
            </a:extLst>
          </p:cNvPr>
          <p:cNvSpPr/>
          <p:nvPr/>
        </p:nvSpPr>
        <p:spPr>
          <a:xfrm>
            <a:off x="3506209" y="1663500"/>
            <a:ext cx="2079099" cy="890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열차 스케줄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</a:t>
            </a:r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좌석 선택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A8CC8-A403-7BEA-5799-CED62AE10794}"/>
              </a:ext>
            </a:extLst>
          </p:cNvPr>
          <p:cNvSpPr/>
          <p:nvPr/>
        </p:nvSpPr>
        <p:spPr>
          <a:xfrm>
            <a:off x="5485390" y="4032261"/>
            <a:ext cx="2079099" cy="890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KCP </a:t>
            </a:r>
            <a:r>
              <a:rPr lang="ko-KR" altLang="en-US" dirty="0">
                <a:solidFill>
                  <a:schemeClr val="tx1"/>
                </a:solidFill>
              </a:rPr>
              <a:t>결제 </a:t>
            </a:r>
            <a:r>
              <a:rPr lang="en-US" altLang="ko-KR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0F1B19-10BA-BCD7-30E6-A21CC51A8336}"/>
              </a:ext>
            </a:extLst>
          </p:cNvPr>
          <p:cNvSpPr/>
          <p:nvPr/>
        </p:nvSpPr>
        <p:spPr>
          <a:xfrm>
            <a:off x="7315200" y="5680844"/>
            <a:ext cx="2240583" cy="10112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KCP</a:t>
            </a:r>
            <a:r>
              <a:rPr lang="ko-KR" altLang="en-US" dirty="0">
                <a:solidFill>
                  <a:schemeClr val="tx1"/>
                </a:solidFill>
              </a:rPr>
              <a:t> 결제 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C9AC34-1F87-F56B-CC12-3834DD1D7CB1}"/>
              </a:ext>
            </a:extLst>
          </p:cNvPr>
          <p:cNvSpPr/>
          <p:nvPr/>
        </p:nvSpPr>
        <p:spPr>
          <a:xfrm>
            <a:off x="7515035" y="1663500"/>
            <a:ext cx="1840912" cy="8901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예매 완료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9530D7-67BD-411A-1E9B-9E15A1A6649C}"/>
              </a:ext>
            </a:extLst>
          </p:cNvPr>
          <p:cNvSpPr/>
          <p:nvPr/>
        </p:nvSpPr>
        <p:spPr>
          <a:xfrm>
            <a:off x="9614318" y="3604566"/>
            <a:ext cx="1840912" cy="890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예매 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데이터베이스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1A60EB7-57AD-7D5B-5EE7-4D942A374FFC}"/>
              </a:ext>
            </a:extLst>
          </p:cNvPr>
          <p:cNvCxnSpPr>
            <a:cxnSpLocks/>
          </p:cNvCxnSpPr>
          <p:nvPr/>
        </p:nvCxnSpPr>
        <p:spPr>
          <a:xfrm>
            <a:off x="1653188" y="2553678"/>
            <a:ext cx="817509" cy="1430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E9192D-5157-5EC7-8AFF-616FAB48DD8B}"/>
              </a:ext>
            </a:extLst>
          </p:cNvPr>
          <p:cNvCxnSpPr>
            <a:cxnSpLocks/>
          </p:cNvCxnSpPr>
          <p:nvPr/>
        </p:nvCxnSpPr>
        <p:spPr>
          <a:xfrm flipV="1">
            <a:off x="3227651" y="2664477"/>
            <a:ext cx="702453" cy="1367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89EE35-47B4-5ADC-3B1B-C4605A42E4A1}"/>
              </a:ext>
            </a:extLst>
          </p:cNvPr>
          <p:cNvCxnSpPr>
            <a:cxnSpLocks/>
          </p:cNvCxnSpPr>
          <p:nvPr/>
        </p:nvCxnSpPr>
        <p:spPr>
          <a:xfrm>
            <a:off x="5226009" y="2553678"/>
            <a:ext cx="872010" cy="1430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67488A-8854-2123-DEF5-F9C788595D61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8435491" y="2553678"/>
            <a:ext cx="19490" cy="3059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90723E1-651B-C058-219F-4491F476DB2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077389" y="2553678"/>
            <a:ext cx="1457385" cy="1050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07BA750-8ED6-CC17-25D5-4319AE844233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16200000" flipH="1">
            <a:off x="6288045" y="5159334"/>
            <a:ext cx="1264050" cy="79026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B5628B-E553-F406-91C3-AF40EAD15105}"/>
              </a:ext>
            </a:extLst>
          </p:cNvPr>
          <p:cNvSpPr txBox="1"/>
          <p:nvPr/>
        </p:nvSpPr>
        <p:spPr>
          <a:xfrm>
            <a:off x="714566" y="3086759"/>
            <a:ext cx="175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출발역</a:t>
            </a:r>
            <a:r>
              <a:rPr lang="en-US" altLang="ko-KR" sz="1200" dirty="0"/>
              <a:t>, </a:t>
            </a:r>
            <a:r>
              <a:rPr lang="ko-KR" altLang="en-US" sz="1200" dirty="0"/>
              <a:t>도착역</a:t>
            </a:r>
            <a:endParaRPr lang="en-US" altLang="ko-KR" sz="1200" dirty="0"/>
          </a:p>
          <a:p>
            <a:r>
              <a:rPr lang="ko-KR" altLang="en-US" sz="1200" dirty="0"/>
              <a:t>날짜</a:t>
            </a:r>
            <a:r>
              <a:rPr lang="en-US" altLang="ko-KR" sz="1200" dirty="0"/>
              <a:t>, </a:t>
            </a:r>
            <a:r>
              <a:rPr lang="ko-KR" altLang="en-US" sz="1200" dirty="0"/>
              <a:t>인원 정보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701288-95F0-0224-0071-2F335E149FA3}"/>
              </a:ext>
            </a:extLst>
          </p:cNvPr>
          <p:cNvSpPr txBox="1"/>
          <p:nvPr/>
        </p:nvSpPr>
        <p:spPr>
          <a:xfrm>
            <a:off x="1822746" y="5031243"/>
            <a:ext cx="39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API</a:t>
            </a:r>
            <a:r>
              <a:rPr lang="ko-KR" altLang="en-US" sz="1200" dirty="0"/>
              <a:t>내의 데이터 입출력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열차 스케줄 </a:t>
            </a:r>
            <a:r>
              <a:rPr lang="en-US" altLang="ko-KR" sz="1200" dirty="0"/>
              <a:t>: </a:t>
            </a:r>
            <a:r>
              <a:rPr lang="ko-KR" altLang="en-US" sz="1200" dirty="0"/>
              <a:t>열차번호</a:t>
            </a:r>
            <a:r>
              <a:rPr lang="en-US" altLang="ko-KR" sz="1200" dirty="0"/>
              <a:t>, </a:t>
            </a:r>
            <a:r>
              <a:rPr lang="ko-KR" altLang="en-US" sz="1200" dirty="0"/>
              <a:t>출발</a:t>
            </a:r>
            <a:r>
              <a:rPr lang="en-US" altLang="ko-KR" sz="1200" dirty="0"/>
              <a:t>,</a:t>
            </a:r>
            <a:r>
              <a:rPr lang="ko-KR" altLang="en-US" sz="1200" dirty="0"/>
              <a:t> 도착시간</a:t>
            </a:r>
            <a:r>
              <a:rPr lang="en-US" altLang="ko-KR" sz="1200" dirty="0"/>
              <a:t>, …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1DEF71-FFF3-AD34-FB4B-E949F9D17379}"/>
              </a:ext>
            </a:extLst>
          </p:cNvPr>
          <p:cNvSpPr txBox="1"/>
          <p:nvPr/>
        </p:nvSpPr>
        <p:spPr>
          <a:xfrm>
            <a:off x="1833345" y="5565775"/>
            <a:ext cx="357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열차번호를 통해 구간별</a:t>
            </a:r>
            <a:r>
              <a:rPr lang="en-US" altLang="ko-KR" sz="1200" dirty="0"/>
              <a:t> </a:t>
            </a:r>
            <a:r>
              <a:rPr lang="ko-KR" altLang="en-US" sz="1200" dirty="0"/>
              <a:t>요금 조회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노선 별 차이나는 요금을 구분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열차스케줄에 요금 추가</a:t>
            </a:r>
            <a:endParaRPr lang="en-US" altLang="ko-KR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8DC4BF-34DD-AEF6-E9CA-D4409C1F4D6C}"/>
              </a:ext>
            </a:extLst>
          </p:cNvPr>
          <p:cNvSpPr txBox="1"/>
          <p:nvPr/>
        </p:nvSpPr>
        <p:spPr>
          <a:xfrm>
            <a:off x="3602090" y="3150815"/>
            <a:ext cx="39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입력한 날짜의 </a:t>
            </a:r>
            <a:endParaRPr lang="en-US" altLang="ko-KR" sz="1200" dirty="0"/>
          </a:p>
          <a:p>
            <a:r>
              <a:rPr lang="ko-KR" altLang="en-US" sz="1200" dirty="0"/>
              <a:t>열차스케줄들을 출력</a:t>
            </a:r>
            <a:endParaRPr lang="en-US" altLang="ko-KR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B033B2-D61F-C65D-3EFE-0C80C151EEE2}"/>
              </a:ext>
            </a:extLst>
          </p:cNvPr>
          <p:cNvSpPr txBox="1"/>
          <p:nvPr/>
        </p:nvSpPr>
        <p:spPr>
          <a:xfrm>
            <a:off x="3421431" y="973793"/>
            <a:ext cx="396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스케줄을 선택하면 좌석을 선택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예매되어 있는 좌석 비활성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 err="1"/>
              <a:t>일반실</a:t>
            </a:r>
            <a:r>
              <a:rPr lang="en-US" altLang="ko-KR" sz="1200" dirty="0"/>
              <a:t>, </a:t>
            </a:r>
            <a:r>
              <a:rPr lang="ko-KR" altLang="en-US" sz="1200" dirty="0"/>
              <a:t>특실 구분</a:t>
            </a:r>
            <a:endParaRPr lang="en-US" altLang="ko-KR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19FCF6-C2DD-2C17-FEF8-A29B22E317FE}"/>
              </a:ext>
            </a:extLst>
          </p:cNvPr>
          <p:cNvSpPr txBox="1"/>
          <p:nvPr/>
        </p:nvSpPr>
        <p:spPr>
          <a:xfrm>
            <a:off x="5647882" y="2898996"/>
            <a:ext cx="396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예매정보</a:t>
            </a:r>
            <a:endParaRPr lang="en-US" altLang="ko-KR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 열차스케줄</a:t>
            </a:r>
            <a:r>
              <a:rPr lang="en-US" altLang="ko-KR" sz="1200" dirty="0"/>
              <a:t>, </a:t>
            </a:r>
            <a:r>
              <a:rPr lang="ko-KR" altLang="en-US" sz="1200" dirty="0"/>
              <a:t>좌석정보</a:t>
            </a:r>
            <a:endParaRPr lang="en-US" altLang="ko-KR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E830BD-8215-42D3-6821-A97127D0C376}"/>
              </a:ext>
            </a:extLst>
          </p:cNvPr>
          <p:cNvSpPr txBox="1"/>
          <p:nvPr/>
        </p:nvSpPr>
        <p:spPr>
          <a:xfrm>
            <a:off x="8454980" y="4629956"/>
            <a:ext cx="2953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 부분 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결제수단 선택 </a:t>
            </a:r>
            <a:r>
              <a:rPr lang="en-US" altLang="ko-KR" sz="1200" dirty="0"/>
              <a:t>(</a:t>
            </a:r>
            <a:r>
              <a:rPr lang="ko-KR" altLang="en-US" sz="1200" dirty="0"/>
              <a:t>카드</a:t>
            </a:r>
            <a:r>
              <a:rPr lang="en-US" altLang="ko-KR" sz="1200" dirty="0"/>
              <a:t>/</a:t>
            </a:r>
            <a:r>
              <a:rPr lang="ko-KR" altLang="en-US" sz="1200" dirty="0"/>
              <a:t>계좌 등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예매정보 확인 </a:t>
            </a:r>
            <a:r>
              <a:rPr lang="en-US" altLang="ko-KR" sz="1200" dirty="0"/>
              <a:t>&amp;</a:t>
            </a:r>
            <a:r>
              <a:rPr lang="ko-KR" altLang="en-US" sz="1200" dirty="0"/>
              <a:t>결제정보 입력</a:t>
            </a:r>
            <a:endParaRPr lang="en-US" altLang="ko-KR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결제하기</a:t>
            </a:r>
            <a:endParaRPr lang="en-US" altLang="ko-KR" sz="1200" dirty="0"/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결제 완료 후 예매완료 페이지 이동</a:t>
            </a:r>
            <a:endParaRPr lang="en-US" altLang="ko-KR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5F48A0-95FF-C111-0821-31385EA85F31}"/>
              </a:ext>
            </a:extLst>
          </p:cNvPr>
          <p:cNvSpPr txBox="1"/>
          <p:nvPr/>
        </p:nvSpPr>
        <p:spPr>
          <a:xfrm>
            <a:off x="9238099" y="537124"/>
            <a:ext cx="242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예매 기능</a:t>
            </a:r>
          </a:p>
        </p:txBody>
      </p:sp>
    </p:spTree>
    <p:extLst>
      <p:ext uri="{BB962C8B-B14F-4D97-AF65-F5344CB8AC3E}">
        <p14:creationId xmlns:p14="http://schemas.microsoft.com/office/powerpoint/2010/main" val="108966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633B09-2640-8182-18D0-C064601535FA}"/>
              </a:ext>
            </a:extLst>
          </p:cNvPr>
          <p:cNvSpPr/>
          <p:nvPr/>
        </p:nvSpPr>
        <p:spPr>
          <a:xfrm>
            <a:off x="635812" y="1193629"/>
            <a:ext cx="2645009" cy="11476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놀거리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먹거리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C10DB8F-C37E-25C7-CC45-3287B445B2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280821" y="1057166"/>
            <a:ext cx="947126" cy="71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5DB115-825A-126B-B360-FF1D8D9B0404}"/>
              </a:ext>
            </a:extLst>
          </p:cNvPr>
          <p:cNvSpPr/>
          <p:nvPr/>
        </p:nvSpPr>
        <p:spPr>
          <a:xfrm>
            <a:off x="635812" y="4329286"/>
            <a:ext cx="2645009" cy="11476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EF8739-FB35-BC97-EDDA-10DA7C90EC2B}"/>
              </a:ext>
            </a:extLst>
          </p:cNvPr>
          <p:cNvSpPr/>
          <p:nvPr/>
        </p:nvSpPr>
        <p:spPr>
          <a:xfrm>
            <a:off x="4141523" y="3416928"/>
            <a:ext cx="1798115" cy="47867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저장하기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44023B-D439-919D-A474-B008E81472A7}"/>
              </a:ext>
            </a:extLst>
          </p:cNvPr>
          <p:cNvSpPr/>
          <p:nvPr/>
        </p:nvSpPr>
        <p:spPr>
          <a:xfrm>
            <a:off x="6462803" y="4288766"/>
            <a:ext cx="5360602" cy="51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놀거리코드에 맞게 상세보기에서 리뷰리스트 출력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8912CE-FB3E-A924-AEB7-91EF66CD69E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958317" y="2341232"/>
            <a:ext cx="0" cy="19880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62FC19-59E3-AB90-33FD-2B95FEFE1BD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280821" y="3656268"/>
            <a:ext cx="860702" cy="124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3FBECA-9883-9A11-C65D-C53EBC67C47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280821" y="4530888"/>
            <a:ext cx="860703" cy="37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8B1B8B4-180B-4F13-3897-C5F6DED54CE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80821" y="4903088"/>
            <a:ext cx="874498" cy="46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99A8C8-6E77-6959-AEE0-FC154338128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939638" y="3655009"/>
            <a:ext cx="523163" cy="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493593-0C52-8243-D07F-1E95110861C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939639" y="4530888"/>
            <a:ext cx="523164" cy="15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E47FCFF-977A-95E6-8AB3-A7B709805196}"/>
              </a:ext>
            </a:extLst>
          </p:cNvPr>
          <p:cNvCxnSpPr>
            <a:cxnSpLocks/>
          </p:cNvCxnSpPr>
          <p:nvPr/>
        </p:nvCxnSpPr>
        <p:spPr>
          <a:xfrm flipV="1">
            <a:off x="5953434" y="5362973"/>
            <a:ext cx="509369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FE25FB-A4C9-5AF6-E000-73D50C60215B}"/>
              </a:ext>
            </a:extLst>
          </p:cNvPr>
          <p:cNvSpPr/>
          <p:nvPr/>
        </p:nvSpPr>
        <p:spPr>
          <a:xfrm>
            <a:off x="4227951" y="2067447"/>
            <a:ext cx="2645005" cy="684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KAKAO</a:t>
            </a:r>
            <a:r>
              <a:rPr lang="ko-KR" altLang="en-US" dirty="0"/>
              <a:t>맵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F9BA64-A024-BC78-C1F3-B2DA21636D0A}"/>
              </a:ext>
            </a:extLst>
          </p:cNvPr>
          <p:cNvCxnSpPr>
            <a:stCxn id="4" idx="3"/>
            <a:endCxn id="31" idx="1"/>
          </p:cNvCxnSpPr>
          <p:nvPr/>
        </p:nvCxnSpPr>
        <p:spPr>
          <a:xfrm>
            <a:off x="3280821" y="1767431"/>
            <a:ext cx="947130" cy="64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EF71401-AC09-EA01-4223-DD28C7ACC19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80821" y="4903088"/>
            <a:ext cx="874499" cy="133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9C6271F-CC48-A803-7519-BC3C7B39AFD6}"/>
              </a:ext>
            </a:extLst>
          </p:cNvPr>
          <p:cNvCxnSpPr>
            <a:cxnSpLocks/>
          </p:cNvCxnSpPr>
          <p:nvPr/>
        </p:nvCxnSpPr>
        <p:spPr>
          <a:xfrm flipV="1">
            <a:off x="5968805" y="6271082"/>
            <a:ext cx="509367" cy="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51516D-DFE4-1EA6-2203-052C1599C7FF}"/>
              </a:ext>
            </a:extLst>
          </p:cNvPr>
          <p:cNvSpPr/>
          <p:nvPr/>
        </p:nvSpPr>
        <p:spPr>
          <a:xfrm>
            <a:off x="4235283" y="676502"/>
            <a:ext cx="2645005" cy="684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linkClick r:id="rId2" action="ppaction://hlinksldjump"/>
              </a:rPr>
              <a:t>해시태그 기능</a:t>
            </a:r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5F6C392-5C3B-B421-02B2-E3CE734B90DB}"/>
              </a:ext>
            </a:extLst>
          </p:cNvPr>
          <p:cNvSpPr/>
          <p:nvPr/>
        </p:nvSpPr>
        <p:spPr>
          <a:xfrm>
            <a:off x="4141523" y="4312603"/>
            <a:ext cx="1798115" cy="47867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리뷰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8B3817B-8873-1898-C5DF-4F0C13070E7A}"/>
              </a:ext>
            </a:extLst>
          </p:cNvPr>
          <p:cNvSpPr/>
          <p:nvPr/>
        </p:nvSpPr>
        <p:spPr>
          <a:xfrm>
            <a:off x="4163005" y="6031743"/>
            <a:ext cx="1798115" cy="47867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블로그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900483B-1468-B826-875F-F5FD91AF35AE}"/>
              </a:ext>
            </a:extLst>
          </p:cNvPr>
          <p:cNvSpPr/>
          <p:nvPr/>
        </p:nvSpPr>
        <p:spPr>
          <a:xfrm>
            <a:off x="4163005" y="5130009"/>
            <a:ext cx="1798115" cy="47867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예매하기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8BD18BD-253C-E8C2-0F1E-C97B14320AFE}"/>
              </a:ext>
            </a:extLst>
          </p:cNvPr>
          <p:cNvSpPr/>
          <p:nvPr/>
        </p:nvSpPr>
        <p:spPr>
          <a:xfrm>
            <a:off x="6462801" y="3370465"/>
            <a:ext cx="5360602" cy="51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r>
              <a:rPr lang="ko-KR" altLang="en-US" dirty="0">
                <a:solidFill>
                  <a:schemeClr val="tx1"/>
                </a:solidFill>
              </a:rPr>
              <a:t>에 따라 마이페이지에서 저장리스트 출력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C0F3CB9-BDB0-9FE7-9995-E40C14B8FE0C}"/>
              </a:ext>
            </a:extLst>
          </p:cNvPr>
          <p:cNvSpPr/>
          <p:nvPr/>
        </p:nvSpPr>
        <p:spPr>
          <a:xfrm>
            <a:off x="6462801" y="5077384"/>
            <a:ext cx="5360602" cy="51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지역코드를 가지고 예매기능으로 </a:t>
            </a:r>
            <a:r>
              <a:rPr lang="ko-KR" altLang="en-US" dirty="0" err="1">
                <a:solidFill>
                  <a:schemeClr val="tx1"/>
                </a:solidFill>
              </a:rPr>
              <a:t>넘어감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FCC08D5-61ED-02DB-B48C-F8AE979D18CF}"/>
              </a:ext>
            </a:extLst>
          </p:cNvPr>
          <p:cNvSpPr/>
          <p:nvPr/>
        </p:nvSpPr>
        <p:spPr>
          <a:xfrm>
            <a:off x="6485857" y="6041790"/>
            <a:ext cx="5360602" cy="51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놀거리</a:t>
            </a:r>
            <a:r>
              <a:rPr lang="ko-KR" altLang="en-US" dirty="0">
                <a:solidFill>
                  <a:schemeClr val="tx1"/>
                </a:solidFill>
              </a:rPr>
              <a:t> 코드에 맞게 작성된 블로그로 </a:t>
            </a:r>
            <a:r>
              <a:rPr lang="ko-KR" altLang="en-US" dirty="0" err="1">
                <a:solidFill>
                  <a:schemeClr val="tx1"/>
                </a:solidFill>
              </a:rPr>
              <a:t>넘어감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6F9DC41-ABE2-5013-C2A8-74C7178A5B72}"/>
              </a:ext>
            </a:extLst>
          </p:cNvPr>
          <p:cNvCxnSpPr>
            <a:cxnSpLocks/>
          </p:cNvCxnSpPr>
          <p:nvPr/>
        </p:nvCxnSpPr>
        <p:spPr>
          <a:xfrm>
            <a:off x="6889750" y="1103020"/>
            <a:ext cx="377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4CF3AEC-A7FE-DB38-BE9A-FC7EF9C5C46F}"/>
              </a:ext>
            </a:extLst>
          </p:cNvPr>
          <p:cNvSpPr/>
          <p:nvPr/>
        </p:nvSpPr>
        <p:spPr>
          <a:xfrm>
            <a:off x="7302872" y="845269"/>
            <a:ext cx="4680585" cy="515501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테마코드를 통해 연관된 정보 제공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0161771-7770-4AF2-641E-3681FAC884C4}"/>
              </a:ext>
            </a:extLst>
          </p:cNvPr>
          <p:cNvSpPr/>
          <p:nvPr/>
        </p:nvSpPr>
        <p:spPr>
          <a:xfrm>
            <a:off x="7302872" y="2200194"/>
            <a:ext cx="4680585" cy="515501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편리하게 제공정보 웹 검색 가능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031B52-0D03-E930-1B82-865FE4DB2DD9}"/>
              </a:ext>
            </a:extLst>
          </p:cNvPr>
          <p:cNvCxnSpPr>
            <a:cxnSpLocks/>
          </p:cNvCxnSpPr>
          <p:nvPr/>
        </p:nvCxnSpPr>
        <p:spPr>
          <a:xfrm>
            <a:off x="6889750" y="2457944"/>
            <a:ext cx="377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69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900153" cy="1415772"/>
            <a:chOff x="901700" y="2721114"/>
            <a:chExt cx="2900153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92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9001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주요 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38332D-573F-0F35-C1E7-79849D38B051}"/>
              </a:ext>
            </a:extLst>
          </p:cNvPr>
          <p:cNvSpPr/>
          <p:nvPr/>
        </p:nvSpPr>
        <p:spPr>
          <a:xfrm>
            <a:off x="515024" y="1239978"/>
            <a:ext cx="2659489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지역 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C8B38-2A08-BEC0-3B18-5BDE05DD3E22}"/>
              </a:ext>
            </a:extLst>
          </p:cNvPr>
          <p:cNvSpPr txBox="1"/>
          <p:nvPr/>
        </p:nvSpPr>
        <p:spPr>
          <a:xfrm>
            <a:off x="311207" y="378029"/>
            <a:ext cx="326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해시태그 기능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07E410-0B55-45E6-6DA4-5F331E941B33}"/>
              </a:ext>
            </a:extLst>
          </p:cNvPr>
          <p:cNvCxnSpPr>
            <a:cxnSpLocks/>
          </p:cNvCxnSpPr>
          <p:nvPr/>
        </p:nvCxnSpPr>
        <p:spPr>
          <a:xfrm>
            <a:off x="3344646" y="1722936"/>
            <a:ext cx="1048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C82098-E03C-A67D-B705-3B9EAE425B93}"/>
              </a:ext>
            </a:extLst>
          </p:cNvPr>
          <p:cNvSpPr/>
          <p:nvPr/>
        </p:nvSpPr>
        <p:spPr>
          <a:xfrm>
            <a:off x="4510952" y="1239978"/>
            <a:ext cx="2659489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해시태그 선택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AF892D-3E04-63C7-4EA4-36A3D760F862}"/>
              </a:ext>
            </a:extLst>
          </p:cNvPr>
          <p:cNvSpPr/>
          <p:nvPr/>
        </p:nvSpPr>
        <p:spPr>
          <a:xfrm>
            <a:off x="8546543" y="3527987"/>
            <a:ext cx="2659489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테마코드 조립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66EF3E-DE00-9CED-33A6-AB5FE2085CB9}"/>
              </a:ext>
            </a:extLst>
          </p:cNvPr>
          <p:cNvCxnSpPr>
            <a:cxnSpLocks/>
          </p:cNvCxnSpPr>
          <p:nvPr/>
        </p:nvCxnSpPr>
        <p:spPr>
          <a:xfrm>
            <a:off x="9876287" y="4708656"/>
            <a:ext cx="0" cy="735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472D9B-5C74-5493-7A19-16EADB9CCDED}"/>
              </a:ext>
            </a:extLst>
          </p:cNvPr>
          <p:cNvSpPr/>
          <p:nvPr/>
        </p:nvSpPr>
        <p:spPr>
          <a:xfrm>
            <a:off x="7847753" y="5618022"/>
            <a:ext cx="4078313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AJAX + jQuery .html();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0DCA3EC-A796-FC69-5BDD-5698CE4F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8" y="3130073"/>
            <a:ext cx="6708280" cy="29903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B72977-5256-C9AA-BFAC-3BDF86D07D36}"/>
              </a:ext>
            </a:extLst>
          </p:cNvPr>
          <p:cNvSpPr txBox="1"/>
          <p:nvPr/>
        </p:nvSpPr>
        <p:spPr>
          <a:xfrm>
            <a:off x="1017559" y="6298168"/>
            <a:ext cx="48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테마코드 구조 </a:t>
            </a:r>
            <a:r>
              <a:rPr lang="en-US" altLang="ko-KR" b="1" dirty="0"/>
              <a:t>(a0153 :: </a:t>
            </a:r>
            <a:r>
              <a:rPr lang="ko-KR" altLang="en-US" b="1" dirty="0"/>
              <a:t>봄 </a:t>
            </a:r>
            <a:r>
              <a:rPr lang="en-US" altLang="ko-KR" b="1" dirty="0"/>
              <a:t>+ </a:t>
            </a:r>
            <a:r>
              <a:rPr lang="ko-KR" altLang="en-US" b="1" dirty="0"/>
              <a:t>가족 </a:t>
            </a:r>
            <a:r>
              <a:rPr lang="en-US" altLang="ko-KR" b="1" dirty="0"/>
              <a:t>+ </a:t>
            </a:r>
            <a:r>
              <a:rPr lang="ko-KR" altLang="en-US" b="1" dirty="0"/>
              <a:t>자연</a:t>
            </a:r>
            <a:r>
              <a:rPr lang="en-US" altLang="ko-KR" b="1" dirty="0"/>
              <a:t>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BFB80D9-1ADA-7F50-E65D-3FE1FD9F350A}"/>
              </a:ext>
            </a:extLst>
          </p:cNvPr>
          <p:cNvCxnSpPr>
            <a:cxnSpLocks/>
          </p:cNvCxnSpPr>
          <p:nvPr/>
        </p:nvCxnSpPr>
        <p:spPr>
          <a:xfrm>
            <a:off x="7389581" y="1724746"/>
            <a:ext cx="1048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AABB6B-9E9E-DC3B-9FAF-862784FBE01C}"/>
              </a:ext>
            </a:extLst>
          </p:cNvPr>
          <p:cNvSpPr/>
          <p:nvPr/>
        </p:nvSpPr>
        <p:spPr>
          <a:xfrm>
            <a:off x="8557166" y="1239978"/>
            <a:ext cx="2659489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버튼의 값 추출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37DC416-B868-5C19-03C0-E4D889C76EC2}"/>
              </a:ext>
            </a:extLst>
          </p:cNvPr>
          <p:cNvCxnSpPr>
            <a:cxnSpLocks/>
          </p:cNvCxnSpPr>
          <p:nvPr/>
        </p:nvCxnSpPr>
        <p:spPr>
          <a:xfrm>
            <a:off x="9876288" y="2504137"/>
            <a:ext cx="0" cy="735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4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A75606-BC14-5C60-7A8A-B964C021D3AD}"/>
              </a:ext>
            </a:extLst>
          </p:cNvPr>
          <p:cNvSpPr/>
          <p:nvPr/>
        </p:nvSpPr>
        <p:spPr>
          <a:xfrm>
            <a:off x="4219065" y="699001"/>
            <a:ext cx="2442690" cy="81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지역 선택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9F22C37-A10C-AC5C-7063-CCF948741898}"/>
              </a:ext>
            </a:extLst>
          </p:cNvPr>
          <p:cNvCxnSpPr>
            <a:cxnSpLocks/>
          </p:cNvCxnSpPr>
          <p:nvPr/>
        </p:nvCxnSpPr>
        <p:spPr>
          <a:xfrm flipH="1">
            <a:off x="3287499" y="1654638"/>
            <a:ext cx="751262" cy="509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52562E-2343-90C7-3AE9-50925F5420CA}"/>
              </a:ext>
            </a:extLst>
          </p:cNvPr>
          <p:cNvSpPr/>
          <p:nvPr/>
        </p:nvSpPr>
        <p:spPr>
          <a:xfrm>
            <a:off x="1086290" y="2311262"/>
            <a:ext cx="2442690" cy="8167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이름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주소 입력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F36FC0-29C5-1B07-1AD5-D02010C7116A}"/>
              </a:ext>
            </a:extLst>
          </p:cNvPr>
          <p:cNvCxnSpPr>
            <a:cxnSpLocks/>
          </p:cNvCxnSpPr>
          <p:nvPr/>
        </p:nvCxnSpPr>
        <p:spPr>
          <a:xfrm>
            <a:off x="3801594" y="2803946"/>
            <a:ext cx="9519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0CD9A1-E4A3-73DF-2B00-851140B39C78}"/>
              </a:ext>
            </a:extLst>
          </p:cNvPr>
          <p:cNvCxnSpPr>
            <a:cxnSpLocks/>
          </p:cNvCxnSpPr>
          <p:nvPr/>
        </p:nvCxnSpPr>
        <p:spPr>
          <a:xfrm>
            <a:off x="7508556" y="2738760"/>
            <a:ext cx="7394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67C45C-78CF-7130-4891-4B2E93AB9DA7}"/>
              </a:ext>
            </a:extLst>
          </p:cNvPr>
          <p:cNvSpPr/>
          <p:nvPr/>
        </p:nvSpPr>
        <p:spPr>
          <a:xfrm>
            <a:off x="4329612" y="3951123"/>
            <a:ext cx="4078313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고유코드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사진코드 생성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3AA39-2D62-92F9-7240-D858CA6A97E3}"/>
              </a:ext>
            </a:extLst>
          </p:cNvPr>
          <p:cNvSpPr txBox="1"/>
          <p:nvPr/>
        </p:nvSpPr>
        <p:spPr>
          <a:xfrm>
            <a:off x="3733962" y="2434614"/>
            <a:ext cx="14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중복체크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F36F36-2BEE-7007-F4CA-497A201CB9B0}"/>
              </a:ext>
            </a:extLst>
          </p:cNvPr>
          <p:cNvSpPr/>
          <p:nvPr/>
        </p:nvSpPr>
        <p:spPr>
          <a:xfrm>
            <a:off x="4905960" y="2313547"/>
            <a:ext cx="2442690" cy="8167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전화번호 등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기타 정보 입력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C1BAA7-D967-7F68-49A3-B1BC68B7A832}"/>
              </a:ext>
            </a:extLst>
          </p:cNvPr>
          <p:cNvSpPr/>
          <p:nvPr/>
        </p:nvSpPr>
        <p:spPr>
          <a:xfrm>
            <a:off x="8407925" y="2311261"/>
            <a:ext cx="2442690" cy="8167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사진 업로드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8C0E1EA-7F82-D61F-9534-D1E722B006AE}"/>
              </a:ext>
            </a:extLst>
          </p:cNvPr>
          <p:cNvCxnSpPr>
            <a:cxnSpLocks/>
          </p:cNvCxnSpPr>
          <p:nvPr/>
        </p:nvCxnSpPr>
        <p:spPr>
          <a:xfrm flipH="1">
            <a:off x="8469109" y="3285017"/>
            <a:ext cx="751262" cy="509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DEABF5-6D23-E557-3471-A5B67E5CD0E8}"/>
              </a:ext>
            </a:extLst>
          </p:cNvPr>
          <p:cNvSpPr/>
          <p:nvPr/>
        </p:nvSpPr>
        <p:spPr>
          <a:xfrm>
            <a:off x="4329611" y="5500880"/>
            <a:ext cx="4078313" cy="96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 입력 완료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742132-A65B-4153-F430-2342341D9B6E}"/>
              </a:ext>
            </a:extLst>
          </p:cNvPr>
          <p:cNvCxnSpPr>
            <a:cxnSpLocks/>
          </p:cNvCxnSpPr>
          <p:nvPr/>
        </p:nvCxnSpPr>
        <p:spPr>
          <a:xfrm>
            <a:off x="6364471" y="4977538"/>
            <a:ext cx="0" cy="47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1CC591-0DF3-F705-DA56-654D11155D23}"/>
              </a:ext>
            </a:extLst>
          </p:cNvPr>
          <p:cNvSpPr txBox="1"/>
          <p:nvPr/>
        </p:nvSpPr>
        <p:spPr>
          <a:xfrm>
            <a:off x="2207836" y="4153714"/>
            <a:ext cx="269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고유코드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ko-KR" altLang="en-US" dirty="0"/>
              <a:t>최대값 조회 후 </a:t>
            </a:r>
            <a:r>
              <a:rPr lang="en-US" altLang="ko-KR" dirty="0"/>
              <a:t>+1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1783F-61EE-2F21-9A1F-C8EF5845F94F}"/>
              </a:ext>
            </a:extLst>
          </p:cNvPr>
          <p:cNvSpPr txBox="1"/>
          <p:nvPr/>
        </p:nvSpPr>
        <p:spPr>
          <a:xfrm>
            <a:off x="8535656" y="4153713"/>
            <a:ext cx="269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사진코드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UUID(32</a:t>
            </a:r>
            <a:r>
              <a:rPr lang="ko-KR" altLang="en-US" dirty="0"/>
              <a:t>자리</a:t>
            </a:r>
            <a:r>
              <a:rPr lang="en-US" altLang="ko-KR" dirty="0"/>
              <a:t>)+</a:t>
            </a:r>
            <a:r>
              <a:rPr lang="ko-KR" altLang="en-US" dirty="0"/>
              <a:t>파일명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01E80-1B3C-A37F-D7F7-DF18F3122FAF}"/>
              </a:ext>
            </a:extLst>
          </p:cNvPr>
          <p:cNvSpPr txBox="1"/>
          <p:nvPr/>
        </p:nvSpPr>
        <p:spPr>
          <a:xfrm>
            <a:off x="7659893" y="547301"/>
            <a:ext cx="4449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[</a:t>
            </a:r>
            <a:r>
              <a:rPr lang="ko-KR" altLang="en-US" sz="3600" b="1" dirty="0"/>
              <a:t>관리자 페이지</a:t>
            </a:r>
            <a:r>
              <a:rPr lang="en-US" altLang="ko-KR" sz="3600" b="1" dirty="0"/>
              <a:t>]</a:t>
            </a:r>
          </a:p>
          <a:p>
            <a:pPr algn="ctr"/>
            <a:r>
              <a:rPr lang="ko-KR" altLang="en-US" sz="3600" b="1" dirty="0"/>
              <a:t>데이터 입력 기능</a:t>
            </a:r>
          </a:p>
        </p:txBody>
      </p:sp>
    </p:spTree>
    <p:extLst>
      <p:ext uri="{BB962C8B-B14F-4D97-AF65-F5344CB8AC3E}">
        <p14:creationId xmlns:p14="http://schemas.microsoft.com/office/powerpoint/2010/main" val="37837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EC40C0-BEB1-F0CB-98DF-C1C0B9DC2E70}"/>
              </a:ext>
            </a:extLst>
          </p:cNvPr>
          <p:cNvSpPr/>
          <p:nvPr/>
        </p:nvSpPr>
        <p:spPr>
          <a:xfrm>
            <a:off x="758046" y="1097371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출발역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 err="1">
                <a:solidFill>
                  <a:schemeClr val="tx1"/>
                </a:solidFill>
              </a:rPr>
              <a:t>도착역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날짜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802FA9-7768-6556-ECCF-A98A4DC2FC75}"/>
              </a:ext>
            </a:extLst>
          </p:cNvPr>
          <p:cNvSpPr txBox="1"/>
          <p:nvPr/>
        </p:nvSpPr>
        <p:spPr>
          <a:xfrm>
            <a:off x="758046" y="304083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 예매페이지 출력 과정</a:t>
            </a:r>
            <a:r>
              <a:rPr lang="en-US" altLang="ko-KR" dirty="0"/>
              <a:t>(SERVICE)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44971FB-3D3A-DA8C-BE60-177AC04E40CC}"/>
              </a:ext>
            </a:extLst>
          </p:cNvPr>
          <p:cNvSpPr/>
          <p:nvPr/>
        </p:nvSpPr>
        <p:spPr>
          <a:xfrm>
            <a:off x="758046" y="2308558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출발역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 err="1">
                <a:solidFill>
                  <a:schemeClr val="tx1"/>
                </a:solidFill>
              </a:rPr>
              <a:t>도착역명을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역코드로 변환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ED7E9A2-BD99-CB05-15F3-65FE060FA8F5}"/>
              </a:ext>
            </a:extLst>
          </p:cNvPr>
          <p:cNvSpPr/>
          <p:nvPr/>
        </p:nvSpPr>
        <p:spPr>
          <a:xfrm>
            <a:off x="2810905" y="3418189"/>
            <a:ext cx="1604742" cy="7872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역코드와 날짜를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열차정보 </a:t>
            </a:r>
            <a:r>
              <a:rPr lang="en-US" altLang="ko-KR" sz="1200" dirty="0">
                <a:solidFill>
                  <a:schemeClr val="tx1"/>
                </a:solidFill>
              </a:rPr>
              <a:t>API</a:t>
            </a:r>
            <a:r>
              <a:rPr lang="ko-KR" altLang="en-US" sz="1200" dirty="0">
                <a:solidFill>
                  <a:schemeClr val="tx1"/>
                </a:solidFill>
              </a:rPr>
              <a:t>에 입력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7762A2-2436-2721-F5E6-EB13B73B2ED5}"/>
              </a:ext>
            </a:extLst>
          </p:cNvPr>
          <p:cNvSpPr/>
          <p:nvPr/>
        </p:nvSpPr>
        <p:spPr>
          <a:xfrm>
            <a:off x="4919274" y="3418189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열차 스케줄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가져오기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E374BF-8137-D514-A677-00963EF7A741}"/>
              </a:ext>
            </a:extLst>
          </p:cNvPr>
          <p:cNvSpPr/>
          <p:nvPr/>
        </p:nvSpPr>
        <p:spPr>
          <a:xfrm>
            <a:off x="758046" y="5399391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열차 종류를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’00’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‘16’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변환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B20ED52-1D7E-9668-B569-A6BA98352ECA}"/>
              </a:ext>
            </a:extLst>
          </p:cNvPr>
          <p:cNvCxnSpPr>
            <a:cxnSpLocks/>
          </p:cNvCxnSpPr>
          <p:nvPr/>
        </p:nvCxnSpPr>
        <p:spPr>
          <a:xfrm>
            <a:off x="1351667" y="3095789"/>
            <a:ext cx="1453280" cy="716015"/>
          </a:xfrm>
          <a:prstGeom prst="bentConnector3">
            <a:avLst>
              <a:gd name="adj1" fmla="val 3166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A688FA-8B77-A056-A640-F5158FCC0607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1560417" y="3095789"/>
            <a:ext cx="0" cy="2303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7C7D26-ED7B-5433-B7A9-93FE4EE6312D}"/>
              </a:ext>
            </a:extLst>
          </p:cNvPr>
          <p:cNvSpPr txBox="1"/>
          <p:nvPr/>
        </p:nvSpPr>
        <p:spPr>
          <a:xfrm>
            <a:off x="1351667" y="4561065"/>
            <a:ext cx="17225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열차 종류가</a:t>
            </a:r>
            <a:endParaRPr lang="en-US" altLang="ko-KR" sz="1200" dirty="0"/>
          </a:p>
          <a:p>
            <a:pPr algn="ctr"/>
            <a:r>
              <a:rPr lang="en-US" altLang="ko-KR" sz="1200" dirty="0"/>
              <a:t>‘KTX-</a:t>
            </a:r>
            <a:r>
              <a:rPr lang="ko-KR" altLang="en-US" sz="1200" dirty="0"/>
              <a:t>이음</a:t>
            </a:r>
            <a:r>
              <a:rPr lang="en-US" altLang="ko-KR" sz="1200" dirty="0"/>
              <a:t>’</a:t>
            </a:r>
            <a:r>
              <a:rPr lang="ko-KR" altLang="en-US" sz="1200" dirty="0"/>
              <a:t>인 경우</a:t>
            </a:r>
            <a:endParaRPr lang="en-US" altLang="ko-KR" sz="1200" dirty="0"/>
          </a:p>
          <a:p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15411B3-C868-3B93-FFB0-AA02972D448B}"/>
              </a:ext>
            </a:extLst>
          </p:cNvPr>
          <p:cNvCxnSpPr>
            <a:cxnSpLocks/>
            <a:stCxn id="51" idx="3"/>
            <a:endCxn id="49" idx="2"/>
          </p:cNvCxnSpPr>
          <p:nvPr/>
        </p:nvCxnSpPr>
        <p:spPr>
          <a:xfrm flipV="1">
            <a:off x="2362788" y="4205420"/>
            <a:ext cx="1250488" cy="1587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BCA9497-653F-58B1-1553-931998C44604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1560417" y="1884602"/>
            <a:ext cx="0" cy="42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1B5D00A-8C93-9D9E-7149-9AE332871250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4415647" y="3811805"/>
            <a:ext cx="5036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3DF311-93E7-1AA0-C3AE-DB8AEDE0A751}"/>
              </a:ext>
            </a:extLst>
          </p:cNvPr>
          <p:cNvSpPr/>
          <p:nvPr/>
        </p:nvSpPr>
        <p:spPr>
          <a:xfrm>
            <a:off x="4919274" y="1097370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요금 설정을 위한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노선 코드 찾기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E9C21B-99A4-A5BE-B1D1-B5B4806DEC72}"/>
              </a:ext>
            </a:extLst>
          </p:cNvPr>
          <p:cNvSpPr/>
          <p:nvPr/>
        </p:nvSpPr>
        <p:spPr>
          <a:xfrm>
            <a:off x="7384925" y="1097369"/>
            <a:ext cx="1604742" cy="7872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TRROUTE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에서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구간별 요금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B759A47-E99E-5DA4-4234-1B1E7D60BC62}"/>
              </a:ext>
            </a:extLst>
          </p:cNvPr>
          <p:cNvCxnSpPr>
            <a:cxnSpLocks/>
            <a:stCxn id="50" idx="0"/>
            <a:endCxn id="58" idx="2"/>
          </p:cNvCxnSpPr>
          <p:nvPr/>
        </p:nvCxnSpPr>
        <p:spPr>
          <a:xfrm flipV="1">
            <a:off x="5721645" y="1884601"/>
            <a:ext cx="0" cy="1533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F8317A3-6399-C550-CD79-20C26DF3D436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6524016" y="1490985"/>
            <a:ext cx="86090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72A2F7A-CF18-A7B3-0365-F6008CE5F20D}"/>
              </a:ext>
            </a:extLst>
          </p:cNvPr>
          <p:cNvSpPr/>
          <p:nvPr/>
        </p:nvSpPr>
        <p:spPr>
          <a:xfrm>
            <a:off x="7384924" y="3413583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요금과 함께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열차스케줄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4A4696B-E726-871B-5EF7-8E64AC452E12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 flipV="1">
            <a:off x="6524016" y="3807199"/>
            <a:ext cx="860908" cy="4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195AF8B-40E3-1F51-C1BF-D365A5A07924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 flipH="1">
            <a:off x="8187295" y="1884600"/>
            <a:ext cx="1" cy="1528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9FF536-EB39-7063-2F05-197B83692481}"/>
              </a:ext>
            </a:extLst>
          </p:cNvPr>
          <p:cNvSpPr/>
          <p:nvPr/>
        </p:nvSpPr>
        <p:spPr>
          <a:xfrm>
            <a:off x="9792038" y="3418187"/>
            <a:ext cx="1604742" cy="787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해당 스케줄의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좌석 선택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7F48263-061E-523B-E0A2-E9883D8268F3}"/>
              </a:ext>
            </a:extLst>
          </p:cNvPr>
          <p:cNvSpPr/>
          <p:nvPr/>
        </p:nvSpPr>
        <p:spPr>
          <a:xfrm>
            <a:off x="9717351" y="1097368"/>
            <a:ext cx="1754115" cy="7872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TRROUTE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에서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구간별 특실요금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576DBF4-AB83-BFDC-2067-5D1FD16FBE68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8989666" y="3807199"/>
            <a:ext cx="802372" cy="4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7697B55-EDB4-8BDB-11AB-7D63D30954A5}"/>
              </a:ext>
            </a:extLst>
          </p:cNvPr>
          <p:cNvCxnSpPr>
            <a:cxnSpLocks/>
            <a:stCxn id="66" idx="2"/>
            <a:endCxn id="65" idx="0"/>
          </p:cNvCxnSpPr>
          <p:nvPr/>
        </p:nvCxnSpPr>
        <p:spPr>
          <a:xfrm>
            <a:off x="10594409" y="1884599"/>
            <a:ext cx="0" cy="15335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3BA6A89-21EF-A892-F936-BD3B96E9BA34}"/>
              </a:ext>
            </a:extLst>
          </p:cNvPr>
          <p:cNvSpPr/>
          <p:nvPr/>
        </p:nvSpPr>
        <p:spPr>
          <a:xfrm>
            <a:off x="4948542" y="4809221"/>
            <a:ext cx="6477506" cy="663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예매내역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열차스케줄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역정보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시간정보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열차번호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요금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일반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특실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좌석정보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호차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좌석번호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017365C-56C0-4FAB-97E6-0A0955A1E6FD}"/>
              </a:ext>
            </a:extLst>
          </p:cNvPr>
          <p:cNvCxnSpPr>
            <a:cxnSpLocks/>
            <a:stCxn id="62" idx="2"/>
            <a:endCxn id="69" idx="0"/>
          </p:cNvCxnSpPr>
          <p:nvPr/>
        </p:nvCxnSpPr>
        <p:spPr>
          <a:xfrm>
            <a:off x="8187295" y="4200814"/>
            <a:ext cx="0" cy="608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6C1FA5C-A015-3A53-3FE6-16F6746B4E60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5721645" y="4205420"/>
            <a:ext cx="0" cy="6038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D4F9096-2536-5E85-1CCB-F4EC832CA485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10594408" y="4205418"/>
            <a:ext cx="1" cy="6038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FC33C08-961B-9D72-1583-6369622B40A7}"/>
              </a:ext>
            </a:extLst>
          </p:cNvPr>
          <p:cNvCxnSpPr>
            <a:stCxn id="58" idx="0"/>
          </p:cNvCxnSpPr>
          <p:nvPr/>
        </p:nvCxnSpPr>
        <p:spPr>
          <a:xfrm flipV="1">
            <a:off x="5721645" y="734033"/>
            <a:ext cx="0" cy="3633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1163E40-194F-72E1-110A-B4BECDC20859}"/>
              </a:ext>
            </a:extLst>
          </p:cNvPr>
          <p:cNvCxnSpPr/>
          <p:nvPr/>
        </p:nvCxnSpPr>
        <p:spPr>
          <a:xfrm>
            <a:off x="5721645" y="734033"/>
            <a:ext cx="48727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695959C-319F-14E3-F6AC-408B8C1C0F2C}"/>
              </a:ext>
            </a:extLst>
          </p:cNvPr>
          <p:cNvCxnSpPr>
            <a:endCxn id="66" idx="0"/>
          </p:cNvCxnSpPr>
          <p:nvPr/>
        </p:nvCxnSpPr>
        <p:spPr>
          <a:xfrm>
            <a:off x="10594409" y="734033"/>
            <a:ext cx="0" cy="36333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681FCAB-22B2-54E6-FD46-304E0F082887}"/>
              </a:ext>
            </a:extLst>
          </p:cNvPr>
          <p:cNvSpPr/>
          <p:nvPr/>
        </p:nvSpPr>
        <p:spPr>
          <a:xfrm>
            <a:off x="4948542" y="5944589"/>
            <a:ext cx="6477506" cy="663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결제하기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FF200B3-4FF6-23F5-485C-46A9910D36C3}"/>
              </a:ext>
            </a:extLst>
          </p:cNvPr>
          <p:cNvCxnSpPr>
            <a:cxnSpLocks/>
            <a:stCxn id="69" idx="2"/>
            <a:endCxn id="76" idx="0"/>
          </p:cNvCxnSpPr>
          <p:nvPr/>
        </p:nvCxnSpPr>
        <p:spPr>
          <a:xfrm>
            <a:off x="8187295" y="5472434"/>
            <a:ext cx="0" cy="47215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A5AA69A-A45C-AD38-D840-877C9013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" y="2053115"/>
            <a:ext cx="5705517" cy="3867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92F22F-7843-22CA-00FF-9B510E04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22" y="800100"/>
            <a:ext cx="6324646" cy="6003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F7826D-A8EE-1CB2-48F3-A9B2CB0CB5F9}"/>
              </a:ext>
            </a:extLst>
          </p:cNvPr>
          <p:cNvSpPr txBox="1"/>
          <p:nvPr/>
        </p:nvSpPr>
        <p:spPr>
          <a:xfrm>
            <a:off x="6172200" y="310634"/>
            <a:ext cx="578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searchEnjoy</a:t>
            </a:r>
            <a:r>
              <a:rPr lang="ko-KR" altLang="en-US" b="1" dirty="0"/>
              <a:t>에서 테마코드 조립 후 </a:t>
            </a:r>
            <a:r>
              <a:rPr lang="en-US" altLang="ko-KR" b="1" dirty="0" err="1"/>
              <a:t>clickAjax</a:t>
            </a:r>
            <a:r>
              <a:rPr lang="en-US" altLang="ko-KR" b="1" dirty="0"/>
              <a:t>() 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실행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12C46-2D35-BAF6-EC51-923637D4A7E2}"/>
              </a:ext>
            </a:extLst>
          </p:cNvPr>
          <p:cNvSpPr txBox="1"/>
          <p:nvPr/>
        </p:nvSpPr>
        <p:spPr>
          <a:xfrm>
            <a:off x="393460" y="1422242"/>
            <a:ext cx="48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버튼을 선택하면 </a:t>
            </a:r>
            <a:r>
              <a:rPr lang="en-US" altLang="ko-KR" b="1" dirty="0" err="1"/>
              <a:t>searchEnjoy</a:t>
            </a:r>
            <a:r>
              <a:rPr lang="en-US" altLang="ko-KR" b="1" dirty="0"/>
              <a:t>()</a:t>
            </a:r>
            <a:r>
              <a:rPr lang="ko-KR" altLang="en-US" b="1" dirty="0"/>
              <a:t> 실행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2F5EE-F7D9-4C26-7DAE-9FDD7B5E4139}"/>
              </a:ext>
            </a:extLst>
          </p:cNvPr>
          <p:cNvSpPr txBox="1"/>
          <p:nvPr/>
        </p:nvSpPr>
        <p:spPr>
          <a:xfrm>
            <a:off x="311206" y="378029"/>
            <a:ext cx="45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해시태그 작동 순서 </a:t>
            </a:r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079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6">
            <a:extLst>
              <a:ext uri="{FF2B5EF4-FFF2-40B4-BE49-F238E27FC236}">
                <a16:creationId xmlns:a16="http://schemas.microsoft.com/office/drawing/2014/main" id="{860FD3AE-68B2-0B4A-0439-628A14C9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5" y="5356005"/>
            <a:ext cx="10891196" cy="8417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4CA778-D090-0A9F-9F9C-3EA7FB54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16196"/>
            <a:ext cx="5581691" cy="3748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A9D09-6A85-25E4-DB18-6AC9FE6B819E}"/>
              </a:ext>
            </a:extLst>
          </p:cNvPr>
          <p:cNvSpPr txBox="1"/>
          <p:nvPr/>
        </p:nvSpPr>
        <p:spPr>
          <a:xfrm>
            <a:off x="114462" y="951017"/>
            <a:ext cx="857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Thcode</a:t>
            </a:r>
            <a:r>
              <a:rPr lang="en-US" altLang="ko-KR" b="1" dirty="0"/>
              <a:t>(</a:t>
            </a:r>
            <a:r>
              <a:rPr lang="ko-KR" altLang="en-US" b="1" dirty="0"/>
              <a:t>테마코드</a:t>
            </a:r>
            <a:r>
              <a:rPr lang="en-US" altLang="ko-KR" b="1" dirty="0"/>
              <a:t>)</a:t>
            </a:r>
            <a:r>
              <a:rPr lang="ko-KR" altLang="en-US" b="1" dirty="0"/>
              <a:t>와 </a:t>
            </a:r>
            <a:r>
              <a:rPr lang="en-US" altLang="ko-KR" b="1" dirty="0" err="1"/>
              <a:t>procode</a:t>
            </a:r>
            <a:r>
              <a:rPr lang="en-US" altLang="ko-KR" b="1" dirty="0"/>
              <a:t>(</a:t>
            </a:r>
            <a:r>
              <a:rPr lang="ko-KR" altLang="en-US" b="1" dirty="0"/>
              <a:t>지역코드</a:t>
            </a:r>
            <a:r>
              <a:rPr lang="en-US" altLang="ko-KR" b="1" dirty="0"/>
              <a:t>)</a:t>
            </a:r>
            <a:r>
              <a:rPr lang="ko-KR" altLang="en-US" b="1" dirty="0"/>
              <a:t>로 </a:t>
            </a:r>
            <a:r>
              <a:rPr lang="ko-KR" altLang="en-US" b="1" dirty="0" err="1"/>
              <a:t>놀거리</a:t>
            </a:r>
            <a:r>
              <a:rPr lang="ko-KR" altLang="en-US" b="1" dirty="0"/>
              <a:t> 목록 조회 후 </a:t>
            </a:r>
            <a:r>
              <a:rPr lang="en-US" altLang="ko-KR" b="1" dirty="0"/>
              <a:t>jQuery .html();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80AA-3168-53C7-C74E-AC7A27DCC095}"/>
              </a:ext>
            </a:extLst>
          </p:cNvPr>
          <p:cNvSpPr txBox="1"/>
          <p:nvPr/>
        </p:nvSpPr>
        <p:spPr>
          <a:xfrm>
            <a:off x="311206" y="378029"/>
            <a:ext cx="458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해시태그 작동 순서 </a:t>
            </a:r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231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D3B670B-CD55-7496-C9DF-F36A197BAEB6}"/>
              </a:ext>
            </a:extLst>
          </p:cNvPr>
          <p:cNvSpPr txBox="1">
            <a:spLocks/>
          </p:cNvSpPr>
          <p:nvPr/>
        </p:nvSpPr>
        <p:spPr>
          <a:xfrm>
            <a:off x="955158" y="689418"/>
            <a:ext cx="9641012" cy="91632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Alert</a:t>
            </a:r>
            <a:r>
              <a:rPr lang="ko-KR" altLang="en-US"/>
              <a:t>창 디자인</a:t>
            </a:r>
            <a:br>
              <a:rPr lang="en-US" altLang="ko-KR"/>
            </a:br>
            <a:r>
              <a:rPr lang="en-US" altLang="ko-KR"/>
              <a:t>(sweet alert2)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D2BB2-2F2A-BEFB-E923-A831A2F3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7" y="2364067"/>
            <a:ext cx="5515015" cy="4033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7ED895-5B0A-9EC6-2692-05C0B7FB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85" y="612144"/>
            <a:ext cx="4378000" cy="4177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8F8E01-22D3-BEC8-7BB2-25E6CA8BD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59" y="5203529"/>
            <a:ext cx="3214711" cy="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98986-EB6B-4218-B002-2C26D2E31B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E88AE-9D7A-4643-BC1E-202A44F17E36}"/>
              </a:ext>
            </a:extLst>
          </p:cNvPr>
          <p:cNvSpPr txBox="1"/>
          <p:nvPr/>
        </p:nvSpPr>
        <p:spPr>
          <a:xfrm>
            <a:off x="5029040" y="1422400"/>
            <a:ext cx="2133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END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811988" cy="1415772"/>
            <a:chOff x="901700" y="2721114"/>
            <a:chExt cx="2811988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811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D4B90F-E56A-810F-D8EA-7A09D2FC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4" y="1638730"/>
            <a:ext cx="6927600" cy="3708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D9BB6-E233-8734-00AA-BBF8EE17ED43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78008-413E-27FF-D4D1-817E93AF812A}"/>
              </a:ext>
            </a:extLst>
          </p:cNvPr>
          <p:cNvSpPr txBox="1"/>
          <p:nvPr/>
        </p:nvSpPr>
        <p:spPr>
          <a:xfrm>
            <a:off x="1601857" y="145533"/>
            <a:ext cx="189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chemeClr val="accent4"/>
                </a:solidFill>
              </a:rPr>
              <a:t>Tripick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4AF41-1EA1-202B-3E32-5C2BEBE3E90F}"/>
              </a:ext>
            </a:extLst>
          </p:cNvPr>
          <p:cNvSpPr txBox="1"/>
          <p:nvPr/>
        </p:nvSpPr>
        <p:spPr>
          <a:xfrm>
            <a:off x="3286540" y="446969"/>
            <a:ext cx="3021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여행지 정보를 직접 </a:t>
            </a:r>
            <a:r>
              <a:rPr lang="en-US" altLang="ko-KR" sz="1600" dirty="0"/>
              <a:t>Pick! </a:t>
            </a:r>
            <a:r>
              <a:rPr lang="ko-KR" altLang="en-US" sz="1600" dirty="0"/>
              <a:t>하다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</a:p>
        </p:txBody>
      </p:sp>
      <p:pic>
        <p:nvPicPr>
          <p:cNvPr id="9" name="그래픽 8" descr="알람 시계 단색으로 채워진">
            <a:extLst>
              <a:ext uri="{FF2B5EF4-FFF2-40B4-BE49-F238E27FC236}">
                <a16:creationId xmlns:a16="http://schemas.microsoft.com/office/drawing/2014/main" id="{87AE113E-E307-60FB-0912-A6DEC728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448" y="1161796"/>
            <a:ext cx="647700" cy="6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923AA-B7D9-B771-9F57-4F1564BD683B}"/>
              </a:ext>
            </a:extLst>
          </p:cNvPr>
          <p:cNvSpPr txBox="1"/>
          <p:nvPr/>
        </p:nvSpPr>
        <p:spPr>
          <a:xfrm>
            <a:off x="8337273" y="2211744"/>
            <a:ext cx="354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</a:rPr>
              <a:t>인원</a:t>
            </a:r>
            <a:endParaRPr lang="en-US" altLang="ko-KR" b="1" dirty="0">
              <a:latin typeface="+mj-lt"/>
            </a:endParaRPr>
          </a:p>
          <a:p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1ED9E-953C-85C6-9376-B968C7C82ABE}"/>
              </a:ext>
            </a:extLst>
          </p:cNvPr>
          <p:cNvSpPr txBox="1"/>
          <p:nvPr/>
        </p:nvSpPr>
        <p:spPr>
          <a:xfrm>
            <a:off x="8337274" y="1315565"/>
            <a:ext cx="354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</a:rPr>
              <a:t>개발 기간</a:t>
            </a:r>
            <a:endParaRPr lang="en-US" altLang="ko-KR" b="1" dirty="0">
              <a:latin typeface="+mj-lt"/>
            </a:endParaRPr>
          </a:p>
          <a:p>
            <a:r>
              <a:rPr lang="en-US" altLang="ko-KR" dirty="0">
                <a:latin typeface="+mn-ea"/>
              </a:rPr>
              <a:t>2023.01.16 ~ 2023.03.08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643B7676-C4BD-9DA8-8D31-76D709003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9098" y="2002735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860228-559E-6552-1D49-086F294BDA95}"/>
              </a:ext>
            </a:extLst>
          </p:cNvPr>
          <p:cNvSpPr txBox="1"/>
          <p:nvPr/>
        </p:nvSpPr>
        <p:spPr>
          <a:xfrm>
            <a:off x="7254737" y="3614918"/>
            <a:ext cx="452644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 </a:t>
            </a:r>
            <a:r>
              <a:rPr lang="ko-KR" altLang="en-US" sz="1700" dirty="0"/>
              <a:t>기존 예매 사이트의 불편함에서 착안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r>
              <a:rPr lang="ko-KR" altLang="en-US" sz="1700" dirty="0"/>
              <a:t>해시태그 버튼을 통한 여행지</a:t>
            </a:r>
            <a:r>
              <a:rPr lang="en-US" altLang="ko-KR" sz="1700" dirty="0"/>
              <a:t>, </a:t>
            </a:r>
            <a:r>
              <a:rPr lang="ko-KR" altLang="en-US" sz="1700" dirty="0"/>
              <a:t>먹거리 추천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r>
              <a:rPr lang="ko-KR" altLang="en-US" sz="1700" dirty="0"/>
              <a:t>원하는 지역의 기차예매 가능</a:t>
            </a:r>
            <a:endParaRPr lang="en-US" altLang="ko-KR" sz="1700" dirty="0"/>
          </a:p>
          <a:p>
            <a:r>
              <a:rPr lang="en-US" altLang="ko-KR" sz="1700" dirty="0"/>
              <a:t>-   </a:t>
            </a:r>
            <a:r>
              <a:rPr lang="ko-KR" altLang="en-US" sz="1700" dirty="0"/>
              <a:t>해시태그로 원하는 정보 조회 제공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r>
              <a:rPr lang="ko-KR" altLang="en-US" sz="1700" dirty="0"/>
              <a:t>즐길 거리 정보 저장 기능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r>
              <a:rPr lang="ko-KR" altLang="en-US" sz="1700" dirty="0"/>
              <a:t>관리자 페이지 및 기능 </a:t>
            </a:r>
            <a:endParaRPr lang="en-US" altLang="ko-KR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EF24D-58D8-E3C2-DE04-88F4E70AB1E3}"/>
              </a:ext>
            </a:extLst>
          </p:cNvPr>
          <p:cNvSpPr txBox="1"/>
          <p:nvPr/>
        </p:nvSpPr>
        <p:spPr>
          <a:xfrm>
            <a:off x="2421897" y="5347674"/>
            <a:ext cx="21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7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89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chemeClr val="accent4"/>
                </a:solidFill>
              </a:rPr>
              <a:t>Tripick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74893" y="3295267"/>
            <a:ext cx="362754" cy="3214112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215389" y="2230428"/>
            <a:ext cx="39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사이트 인터페이스의</a:t>
            </a:r>
            <a:r>
              <a:rPr lang="en-US" altLang="ko-KR" dirty="0"/>
              <a:t> </a:t>
            </a:r>
            <a:r>
              <a:rPr lang="ko-KR" altLang="en-US" dirty="0"/>
              <a:t>단점보완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911327" y="520516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놀거리</a:t>
            </a:r>
            <a:r>
              <a:rPr lang="en-US" altLang="ko-KR" dirty="0"/>
              <a:t>, </a:t>
            </a:r>
            <a:r>
              <a:rPr lang="ko-KR" altLang="en-US" dirty="0"/>
              <a:t>먹거리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예매의 간편함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4927027" y="3621915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즐길 거리 정보 제공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596444" y="3621916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사용자의 편의성</a:t>
            </a:r>
          </a:p>
        </p:txBody>
      </p:sp>
    </p:spTree>
    <p:extLst>
      <p:ext uri="{BB962C8B-B14F-4D97-AF65-F5344CB8AC3E}">
        <p14:creationId xmlns:p14="http://schemas.microsoft.com/office/powerpoint/2010/main" val="13906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730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chemeClr val="accent4"/>
                </a:solidFill>
              </a:rPr>
              <a:t>Tripick</a:t>
            </a:r>
            <a:r>
              <a:rPr lang="en-US" altLang="ko-KR" sz="4400" spc="-300" dirty="0">
                <a:solidFill>
                  <a:schemeClr val="accent4"/>
                </a:solidFill>
              </a:rPr>
              <a:t>  [ </a:t>
            </a:r>
            <a:r>
              <a:rPr lang="ko-KR" altLang="en-US" sz="4400" b="1" spc="-300" dirty="0">
                <a:solidFill>
                  <a:schemeClr val="accent4"/>
                </a:solidFill>
              </a:rPr>
              <a:t>담당 </a:t>
            </a:r>
            <a:r>
              <a:rPr lang="en-US" altLang="ko-KR" sz="4400" spc="-300" dirty="0">
                <a:solidFill>
                  <a:schemeClr val="accent4"/>
                </a:solidFill>
              </a:rPr>
              <a:t>]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15478" y="204728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065270" y="521276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480305" y="521445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93336" y="4684287"/>
            <a:ext cx="373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/>
              <a:t>놀거리</a:t>
            </a:r>
            <a:r>
              <a:rPr lang="ko-KR" altLang="en-US" dirty="0"/>
              <a:t> 먹거리 페이지 및 해시태그</a:t>
            </a:r>
            <a:r>
              <a:rPr lang="en-US" altLang="ko-KR" dirty="0"/>
              <a:t>,</a:t>
            </a:r>
          </a:p>
          <a:p>
            <a:pPr algn="just"/>
            <a:r>
              <a:rPr lang="ko-KR" altLang="en-US" dirty="0"/>
              <a:t>관리자 페이지 제작 및 기능</a:t>
            </a:r>
            <a:r>
              <a:rPr lang="en-US" altLang="ko-KR" dirty="0"/>
              <a:t>,</a:t>
            </a:r>
          </a:p>
          <a:p>
            <a:pPr algn="just"/>
            <a:r>
              <a:rPr lang="ko-KR" altLang="en-US" dirty="0" err="1"/>
              <a:t>카카오맵</a:t>
            </a:r>
            <a:r>
              <a:rPr lang="ko-KR" altLang="en-US" dirty="0"/>
              <a:t> 등 </a:t>
            </a:r>
            <a:r>
              <a:rPr lang="en-US" altLang="ko-KR" dirty="0"/>
              <a:t>API</a:t>
            </a:r>
            <a:r>
              <a:rPr lang="ko-KR" altLang="en-US" dirty="0"/>
              <a:t> 제작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F7E7D-ABC9-416D-BFEF-F152F474C6EA}"/>
              </a:ext>
            </a:extLst>
          </p:cNvPr>
          <p:cNvSpPr txBox="1"/>
          <p:nvPr/>
        </p:nvSpPr>
        <p:spPr>
          <a:xfrm>
            <a:off x="8970634" y="4684287"/>
            <a:ext cx="2985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/>
              <a:t>기본틀</a:t>
            </a:r>
            <a:r>
              <a:rPr lang="ko-KR" altLang="en-US" dirty="0"/>
              <a:t> 셋팅</a:t>
            </a:r>
            <a:r>
              <a:rPr lang="en-US" altLang="ko-KR" dirty="0"/>
              <a:t>, </a:t>
            </a:r>
          </a:p>
          <a:p>
            <a:pPr algn="just"/>
            <a:r>
              <a:rPr lang="ko-KR" altLang="en-US" dirty="0" err="1"/>
              <a:t>메인페이지</a:t>
            </a:r>
            <a:r>
              <a:rPr lang="en-US" altLang="ko-KR" dirty="0"/>
              <a:t>, </a:t>
            </a:r>
            <a:r>
              <a:rPr lang="ko-KR" altLang="en-US" dirty="0" err="1"/>
              <a:t>놀거리</a:t>
            </a:r>
            <a:r>
              <a:rPr lang="en-US" altLang="ko-KR" dirty="0"/>
              <a:t>, </a:t>
            </a:r>
            <a:r>
              <a:rPr lang="ko-KR" altLang="en-US" dirty="0"/>
              <a:t>먹거리</a:t>
            </a:r>
            <a:r>
              <a:rPr lang="en-US" altLang="ko-KR" dirty="0"/>
              <a:t>, </a:t>
            </a:r>
            <a:r>
              <a:rPr lang="ko-KR" altLang="en-US" dirty="0"/>
              <a:t>마이페이지 제작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4CBA2-DC73-4183-8786-D6280032E426}"/>
              </a:ext>
            </a:extLst>
          </p:cNvPr>
          <p:cNvSpPr txBox="1"/>
          <p:nvPr/>
        </p:nvSpPr>
        <p:spPr>
          <a:xfrm>
            <a:off x="7124267" y="1527382"/>
            <a:ext cx="400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/>
              <a:t>개발툴</a:t>
            </a:r>
            <a:r>
              <a:rPr lang="ko-KR" altLang="en-US" dirty="0"/>
              <a:t> 세팅 및 관리</a:t>
            </a:r>
            <a:r>
              <a:rPr lang="en-US" altLang="ko-KR" dirty="0"/>
              <a:t>, </a:t>
            </a:r>
          </a:p>
          <a:p>
            <a:pPr algn="just"/>
            <a:r>
              <a:rPr lang="ko-KR" altLang="en-US" dirty="0"/>
              <a:t>예매페이지 제작 및 기능 구현</a:t>
            </a: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89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chemeClr val="accent4"/>
                </a:solidFill>
              </a:rPr>
              <a:t>Tripick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3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100358" y="3270238"/>
            <a:ext cx="8002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94793" y="3270238"/>
            <a:ext cx="7361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099283" y="4164800"/>
            <a:ext cx="8002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35143" y="4164801"/>
            <a:ext cx="80021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공유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1095" y="1666392"/>
            <a:ext cx="419905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언어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  JAVA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 HTML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 JAVASCRIPT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 CSS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999606" y="1872781"/>
            <a:ext cx="184441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공공데이터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KCP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결제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         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KAKAO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MAP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19393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SPRING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FRAMEWORK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BOOTSTRAP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9054686" y="4305046"/>
            <a:ext cx="1789336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 &amp; GITHUB       </a:t>
            </a: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NOTION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93191-94FB-B49F-1143-8B61FE470497}"/>
              </a:ext>
            </a:extLst>
          </p:cNvPr>
          <p:cNvSpPr txBox="1"/>
          <p:nvPr/>
        </p:nvSpPr>
        <p:spPr>
          <a:xfrm>
            <a:off x="3399864" y="1657481"/>
            <a:ext cx="419905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데이터 베이스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  ORACLE DATABASE</a:t>
            </a:r>
          </a:p>
        </p:txBody>
      </p:sp>
    </p:spTree>
    <p:extLst>
      <p:ext uri="{BB962C8B-B14F-4D97-AF65-F5344CB8AC3E}">
        <p14:creationId xmlns:p14="http://schemas.microsoft.com/office/powerpoint/2010/main" val="31371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282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err="1">
                <a:solidFill>
                  <a:schemeClr val="accent4"/>
                </a:solidFill>
              </a:rPr>
              <a:t>Tripick</a:t>
            </a:r>
            <a:r>
              <a:rPr lang="en-US" altLang="ko-KR" sz="4400" spc="-300" dirty="0">
                <a:solidFill>
                  <a:schemeClr val="accent4"/>
                </a:solidFill>
              </a:rPr>
              <a:t> </a:t>
            </a:r>
            <a:r>
              <a:rPr lang="ko-KR" altLang="en-US" sz="4400" b="1" spc="-300" dirty="0">
                <a:solidFill>
                  <a:schemeClr val="accent4"/>
                </a:solidFill>
              </a:rPr>
              <a:t>기능 간략소개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5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583709" y="2047946"/>
            <a:ext cx="1863119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688770" y="2234823"/>
            <a:ext cx="165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7398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회원가입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로그인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마이페이지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관리자 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583709" y="3349739"/>
            <a:ext cx="1863119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여행정보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795923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놀거리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먹거리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리뷰 및 블로그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북마크  </a:t>
            </a:r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카카오맵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583709" y="4686948"/>
            <a:ext cx="1863119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688771" y="4884163"/>
            <a:ext cx="166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예매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498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기차 예매 기능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예매 결제 기능</a:t>
            </a: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999539" cy="1415772"/>
            <a:chOff x="901700" y="2721114"/>
            <a:chExt cx="2999539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999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TABLE </a:t>
              </a:r>
              <a:r>
                <a:rPr lang="ko-KR" altLang="en-US" sz="3600" spc="-300" dirty="0"/>
                <a:t>과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FC32E-BB21-3F88-80CF-DDA6EDBE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4EAAB9C-53B5-20EF-12C8-56B1618D6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5" y="0"/>
            <a:ext cx="11996060" cy="686294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109D8-4A59-30A0-DE9E-E9C9F413C170}"/>
              </a:ext>
            </a:extLst>
          </p:cNvPr>
          <p:cNvSpPr txBox="1"/>
          <p:nvPr/>
        </p:nvSpPr>
        <p:spPr>
          <a:xfrm>
            <a:off x="212501" y="4533363"/>
            <a:ext cx="3052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/>
              <a:t>테이블 구조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AE9770-59A2-6E37-42DC-72170F315D7B}"/>
              </a:ext>
            </a:extLst>
          </p:cNvPr>
          <p:cNvSpPr/>
          <p:nvPr/>
        </p:nvSpPr>
        <p:spPr>
          <a:xfrm>
            <a:off x="7114390" y="4841886"/>
            <a:ext cx="1436660" cy="3993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좌석정보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963BB8-02FB-CAA5-0E72-DAFAC43167E6}"/>
              </a:ext>
            </a:extLst>
          </p:cNvPr>
          <p:cNvSpPr/>
          <p:nvPr/>
        </p:nvSpPr>
        <p:spPr>
          <a:xfrm>
            <a:off x="10035227" y="3022600"/>
            <a:ext cx="2124529" cy="3238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구간별 요금데이터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5A3553-AB16-EF96-0922-53309AA91861}"/>
              </a:ext>
            </a:extLst>
          </p:cNvPr>
          <p:cNvSpPr/>
          <p:nvPr/>
        </p:nvSpPr>
        <p:spPr>
          <a:xfrm>
            <a:off x="10735623" y="4626339"/>
            <a:ext cx="1236353" cy="3993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도시코드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440259-F807-AED1-2CA6-B00F2E4A3A11}"/>
              </a:ext>
            </a:extLst>
          </p:cNvPr>
          <p:cNvSpPr/>
          <p:nvPr/>
        </p:nvSpPr>
        <p:spPr>
          <a:xfrm>
            <a:off x="10773677" y="5750291"/>
            <a:ext cx="914400" cy="3838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역정보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B83C3C-DDB5-139B-13D0-62AA17136E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2301" y="2968826"/>
            <a:ext cx="8843655" cy="1211287"/>
          </a:xfrm>
          <a:prstGeom prst="bentConnector3">
            <a:avLst>
              <a:gd name="adj1" fmla="val 42317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DADA885-C60F-4E05-0A45-26EB60B93C1D}"/>
              </a:ext>
            </a:extLst>
          </p:cNvPr>
          <p:cNvCxnSpPr/>
          <p:nvPr/>
        </p:nvCxnSpPr>
        <p:spPr>
          <a:xfrm>
            <a:off x="3162300" y="4180114"/>
            <a:ext cx="0" cy="2677886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F67BC2-0100-D81F-4FFE-64D635536CF1}"/>
              </a:ext>
            </a:extLst>
          </p:cNvPr>
          <p:cNvSpPr txBox="1"/>
          <p:nvPr/>
        </p:nvSpPr>
        <p:spPr>
          <a:xfrm>
            <a:off x="5637235" y="6109007"/>
            <a:ext cx="2954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</a:rPr>
              <a:t>예매 관련 테이블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614898-9A49-84EE-FFC9-5F39B0656883}"/>
              </a:ext>
            </a:extLst>
          </p:cNvPr>
          <p:cNvSpPr/>
          <p:nvPr/>
        </p:nvSpPr>
        <p:spPr>
          <a:xfrm>
            <a:off x="1524000" y="4356100"/>
            <a:ext cx="146050" cy="6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1D7CB8-F4F9-11CF-1ACE-64287CBA30D0}"/>
              </a:ext>
            </a:extLst>
          </p:cNvPr>
          <p:cNvCxnSpPr/>
          <p:nvPr/>
        </p:nvCxnSpPr>
        <p:spPr>
          <a:xfrm>
            <a:off x="0" y="4073139"/>
            <a:ext cx="2673350" cy="0"/>
          </a:xfrm>
          <a:prstGeom prst="line">
            <a:avLst/>
          </a:prstGeom>
          <a:ln w="3810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68A4C6-B41E-B71F-3247-C58D2BD08DF4}"/>
              </a:ext>
            </a:extLst>
          </p:cNvPr>
          <p:cNvCxnSpPr/>
          <p:nvPr/>
        </p:nvCxnSpPr>
        <p:spPr>
          <a:xfrm flipV="1">
            <a:off x="2667000" y="2190750"/>
            <a:ext cx="0" cy="189230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27D511C-0608-5D3C-EB73-EAD8CD49F29C}"/>
              </a:ext>
            </a:extLst>
          </p:cNvPr>
          <p:cNvCxnSpPr/>
          <p:nvPr/>
        </p:nvCxnSpPr>
        <p:spPr>
          <a:xfrm>
            <a:off x="2774950" y="2190750"/>
            <a:ext cx="24892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318B1B-CEC0-5862-4353-ACC782B37D99}"/>
              </a:ext>
            </a:extLst>
          </p:cNvPr>
          <p:cNvCxnSpPr>
            <a:cxnSpLocks/>
          </p:cNvCxnSpPr>
          <p:nvPr/>
        </p:nvCxnSpPr>
        <p:spPr>
          <a:xfrm>
            <a:off x="5257800" y="0"/>
            <a:ext cx="6350" cy="219710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8A10E0-5CA9-FB6F-FEF5-9C909459DA71}"/>
              </a:ext>
            </a:extLst>
          </p:cNvPr>
          <p:cNvSpPr txBox="1"/>
          <p:nvPr/>
        </p:nvSpPr>
        <p:spPr>
          <a:xfrm>
            <a:off x="1738647" y="844242"/>
            <a:ext cx="338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</a:rPr>
              <a:t>놀거리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 관련 테이블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2C2852-1B0C-C1FF-1A82-809EC792EA5B}"/>
              </a:ext>
            </a:extLst>
          </p:cNvPr>
          <p:cNvSpPr/>
          <p:nvPr/>
        </p:nvSpPr>
        <p:spPr>
          <a:xfrm>
            <a:off x="0" y="82165"/>
            <a:ext cx="901700" cy="3172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블로그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FB9792-0FB7-F5FF-FB69-3781CFB4DFF9}"/>
              </a:ext>
            </a:extLst>
          </p:cNvPr>
          <p:cNvSpPr/>
          <p:nvPr/>
        </p:nvSpPr>
        <p:spPr>
          <a:xfrm>
            <a:off x="1980147" y="1288279"/>
            <a:ext cx="908752" cy="3104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리뷰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172D4E-9E2A-ADB0-0E0F-5B1188372C78}"/>
              </a:ext>
            </a:extLst>
          </p:cNvPr>
          <p:cNvSpPr/>
          <p:nvPr/>
        </p:nvSpPr>
        <p:spPr>
          <a:xfrm>
            <a:off x="76201" y="2956271"/>
            <a:ext cx="825499" cy="3172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저장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EC5B6B-2BB3-CD6C-D5A3-4BC26B45D791}"/>
              </a:ext>
            </a:extLst>
          </p:cNvPr>
          <p:cNvSpPr/>
          <p:nvPr/>
        </p:nvSpPr>
        <p:spPr>
          <a:xfrm>
            <a:off x="3264794" y="2197100"/>
            <a:ext cx="1885057" cy="1983013"/>
          </a:xfrm>
          <a:prstGeom prst="rect">
            <a:avLst/>
          </a:prstGeom>
          <a:solidFill>
            <a:schemeClr val="bg2">
              <a:lumMod val="50000"/>
              <a:alpha val="4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DE44AC-8B64-4059-0A5F-7964BC9A385A}"/>
              </a:ext>
            </a:extLst>
          </p:cNvPr>
          <p:cNvSpPr/>
          <p:nvPr/>
        </p:nvSpPr>
        <p:spPr>
          <a:xfrm>
            <a:off x="4883150" y="2476500"/>
            <a:ext cx="1117600" cy="26654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회원정보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2CA56C-883E-76EB-17DC-E05ADEE1613C}"/>
              </a:ext>
            </a:extLst>
          </p:cNvPr>
          <p:cNvSpPr/>
          <p:nvPr/>
        </p:nvSpPr>
        <p:spPr>
          <a:xfrm>
            <a:off x="5637235" y="-4948"/>
            <a:ext cx="1939779" cy="1044880"/>
          </a:xfrm>
          <a:prstGeom prst="rect">
            <a:avLst/>
          </a:prstGeom>
          <a:solidFill>
            <a:schemeClr val="accent6">
              <a:alpha val="63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7CD99CC-ED88-8E8A-5C74-986649D8BF8A}"/>
              </a:ext>
            </a:extLst>
          </p:cNvPr>
          <p:cNvSpPr/>
          <p:nvPr/>
        </p:nvSpPr>
        <p:spPr>
          <a:xfrm>
            <a:off x="6512657" y="883329"/>
            <a:ext cx="1042864" cy="3132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E798D7-DCC1-94B2-2788-B03FB24BC7E7}"/>
              </a:ext>
            </a:extLst>
          </p:cNvPr>
          <p:cNvSpPr txBox="1"/>
          <p:nvPr/>
        </p:nvSpPr>
        <p:spPr>
          <a:xfrm>
            <a:off x="9428286" y="36891"/>
            <a:ext cx="286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먹거리 관련 테이블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1E9D2D-7C2C-9372-7092-29F666D2B291}"/>
              </a:ext>
            </a:extLst>
          </p:cNvPr>
          <p:cNvSpPr/>
          <p:nvPr/>
        </p:nvSpPr>
        <p:spPr>
          <a:xfrm>
            <a:off x="6768207" y="2159406"/>
            <a:ext cx="1086742" cy="2535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먹거리리뷰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3AE5CF-9147-6F53-3D5E-99A57218DA5B}"/>
              </a:ext>
            </a:extLst>
          </p:cNvPr>
          <p:cNvSpPr/>
          <p:nvPr/>
        </p:nvSpPr>
        <p:spPr>
          <a:xfrm>
            <a:off x="6972300" y="3666806"/>
            <a:ext cx="1176157" cy="30732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먹거리저장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E7FEF16-BB5C-A50A-916A-910A18BAFA04}"/>
              </a:ext>
            </a:extLst>
          </p:cNvPr>
          <p:cNvSpPr/>
          <p:nvPr/>
        </p:nvSpPr>
        <p:spPr>
          <a:xfrm>
            <a:off x="9618786" y="2356765"/>
            <a:ext cx="673670" cy="2535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메뉴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444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583</Words>
  <Application>Microsoft Office PowerPoint</Application>
  <PresentationFormat>와이드스크린</PresentationFormat>
  <Paragraphs>181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D2Coding</vt:lpstr>
      <vt:lpstr>Pretendard</vt:lpstr>
      <vt:lpstr>Pretendard ExtraBold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박민서[정보통신공학과]</cp:lastModifiedBy>
  <cp:revision>30</cp:revision>
  <dcterms:created xsi:type="dcterms:W3CDTF">2021-10-22T06:13:27Z</dcterms:created>
  <dcterms:modified xsi:type="dcterms:W3CDTF">2023-07-14T07:42:06Z</dcterms:modified>
</cp:coreProperties>
</file>